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8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59" r:id="rId12"/>
    <p:sldId id="260" r:id="rId13"/>
    <p:sldId id="261" r:id="rId14"/>
    <p:sldId id="262" r:id="rId15"/>
    <p:sldId id="264" r:id="rId16"/>
    <p:sldId id="265" r:id="rId17"/>
    <p:sldId id="266" r:id="rId18"/>
    <p:sldId id="267" r:id="rId19"/>
    <p:sldId id="268" r:id="rId20"/>
    <p:sldId id="270" r:id="rId21"/>
    <p:sldId id="271" r:id="rId22"/>
    <p:sldId id="272" r:id="rId23"/>
    <p:sldId id="273" r:id="rId24"/>
    <p:sldId id="274" r:id="rId25"/>
    <p:sldId id="275" r:id="rId26"/>
    <p:sldId id="277" r:id="rId27"/>
    <p:sldId id="278" r:id="rId28"/>
    <p:sldId id="279" r:id="rId29"/>
    <p:sldId id="280" r:id="rId30"/>
    <p:sldId id="281" r:id="rId31"/>
    <p:sldId id="282" r:id="rId32"/>
    <p:sldId id="293" r:id="rId33"/>
    <p:sldId id="294" r:id="rId34"/>
    <p:sldId id="295" r:id="rId35"/>
    <p:sldId id="296" r:id="rId36"/>
    <p:sldId id="299" r:id="rId37"/>
    <p:sldId id="301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17" d="100"/>
          <a:sy n="117" d="100"/>
        </p:scale>
        <p:origin x="184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472348-6750-4244-9235-72F80641D05D}" type="datetimeFigureOut">
              <a:rPr kumimoji="1" lang="zh-TW" altLang="en-US" smtClean="0"/>
              <a:t>2026/9/17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4E1174-6892-4547-981B-0CB7EC72B3C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22433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先不要秀圖，讓長輩自由講；講不出來再一張一張秀提示圖。台語可問：「中秋節，你想到啥物？」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 1 級：6 顆柚子（有大有小，文旦和白柚都算柚子）。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125041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 2 級：剝開的柚子有幾瓣？請長輩繞一圈數，記得從哪一瓣開始。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954774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三個是柚子（文旦、白柚、剝開的柚子），一個是葡萄柚（切開紅紅的）。答完再教：文旦尖尖小小、白柚圓圓大大。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1822394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步驟排序：先請長輩說每張在做什麼，再排。有真柚子的話，排完就實際剝一顆。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965399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四個選項只有一個是中秋節的月亮。長輩答「圓的」即可，再追問：「為什麼中秋節的月亮是圓的？」（農曆十五）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先問「哪一個最細？」再問「再來呢？」一次排一張。做不到時只留甲乙丙三張。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四個都是圓圓的甜點，只有一個是月餅。答完追問：「其他三個叫什麼？」（馬卡龍、鳳梨酥、車輪餅）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命名＋懷舊：一張一張秀，問「這是什麼？」「你吃過嗎？」「喜歡哪一種？」台式綠豆椪早年是中秋最常見的。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先問左邊：一個月餅切成幾塊？（4）再問右邊：兩個月餅共幾塊？（8）升階：8 塊分給 4 個人，每人幾塊？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 1 級：12 隻動物，找出 4 隻兔子。請長輩用手指，或用雷射筆點。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 2 級：20 隻、有左有右、比較小。請長輩數兔子有幾隻；數錯不要直接糾正，請他再數一次或一排一排數。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 3 級：找不同。12 隻兔子裡有兩隻不一樣：一隻顏色不同（灰的）、一隻面向另一邊。先找顏色，再找方向。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先講故事開頭：「很久以前天上有很多太陽，熱得莊稼都枯了。」再問：天上有幾個太陽？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后羿一箭一箭射，射下 9 個（打叉的）。問：天上還剩幾個？（1）再問：現在天上的太陽就是剩下的那一個。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先請長輩看四張圖各說「發生什麼事」，再問「哪一張是最先發生的？」一張一張排。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12 樣東西，有 4 樣烤肉用不到。請長輩一個一個說「要」或「不要」，說到雨傘、拖鞋通常會笑。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六樣食物，問「這是哪個節日吃的？」中秋節的有三樣（月餅、柚子、烤肉）；其他分別是端午、元宵、過年。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全景懷舊圖，讓長輩自己找：「你看到什麼？」再引導三個話題：拜月娘、柚子帽、提燈籠。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4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3.png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4898"/>
            <a:ext cx="12191695" cy="8127796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1520" y="457200"/>
            <a:ext cx="6949440" cy="2286000"/>
          </a:xfrm>
          <a:prstGeom prst="roundRect">
            <a:avLst>
              <a:gd name="adj" fmla="val 12000"/>
            </a:avLst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6583680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6000" b="1">
                <a:solidFill>
                  <a:srgbClr val="4E3B2B"/>
                </a:solidFill>
                <a:latin typeface="微軟正黑體"/>
              </a:rPr>
              <a:t>中秋節教案大集合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6583680" cy="822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0">
                <a:solidFill>
                  <a:srgbClr val="6E6B3F"/>
                </a:solidFill>
                <a:latin typeface="微軟正黑體"/>
              </a:rPr>
              <a:t>月亮・月餅・玉兔・后羿・柚子・烤肉・懷舊　七個單元自由組合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FFFFFF"/>
                </a:solidFill>
                <a:latin typeface="微軟正黑體"/>
              </a:rPr>
              <a:t>教案設計：施昱廷 職能治療師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暖身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中秋節，你會想到什麼？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moon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896348"/>
            <a:ext cx="3301898" cy="32939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" y="5486400"/>
            <a:ext cx="3576218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月娘</a:t>
            </a:r>
          </a:p>
        </p:txBody>
      </p:sp>
      <p:pic>
        <p:nvPicPr>
          <p:cNvPr id="9" name="Picture 8" descr="pomelo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4898" y="1892350"/>
            <a:ext cx="3301898" cy="33018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07738" y="5486400"/>
            <a:ext cx="3576218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柚子</a:t>
            </a:r>
          </a:p>
        </p:txBody>
      </p:sp>
      <p:pic>
        <p:nvPicPr>
          <p:cNvPr id="11" name="Picture 10" descr="bbq2_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1116" y="2342049"/>
            <a:ext cx="3301898" cy="2402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883956" y="5486400"/>
            <a:ext cx="3576218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烤肉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單元五　柚子數一數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桌上有幾顆柚子？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omelo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597" y="1371600"/>
            <a:ext cx="9182501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545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單元五　柚子數一數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桌上有幾顆柚子？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omelo6_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597" y="1371600"/>
            <a:ext cx="9182501" cy="48463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6126480"/>
            <a:ext cx="112772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C0392B"/>
                </a:solidFill>
                <a:latin typeface="微軟正黑體"/>
              </a:rPr>
              <a:t>答案：6 顆（4 顆文旦＋2 顆白柚）</a:t>
            </a:r>
          </a:p>
        </p:txBody>
      </p:sp>
    </p:spTree>
    <p:extLst>
      <p:ext uri="{BB962C8B-B14F-4D97-AF65-F5344CB8AC3E}">
        <p14:creationId xmlns:p14="http://schemas.microsoft.com/office/powerpoint/2010/main" val="1519665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單元五　柚子數一數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柚子剝開，有幾瓣？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omelo_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247" y="1325880"/>
            <a:ext cx="50292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258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單元五　柚子數一數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柚子剝開，有幾瓣？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omelo_ring_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247" y="1325880"/>
            <a:ext cx="5029200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6126480"/>
            <a:ext cx="112772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C0392B"/>
                </a:solidFill>
                <a:latin typeface="微軟正黑體"/>
              </a:rPr>
              <a:t>答案：8 瓣</a:t>
            </a:r>
          </a:p>
        </p:txBody>
      </p:sp>
    </p:spTree>
    <p:extLst>
      <p:ext uri="{BB962C8B-B14F-4D97-AF65-F5344CB8AC3E}">
        <p14:creationId xmlns:p14="http://schemas.microsoft.com/office/powerpoint/2010/main" val="1374452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單元五　柚子數一數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柚子家族：哪一個不是柚子？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omelo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859460"/>
            <a:ext cx="2499283" cy="33676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甲</a:t>
            </a:r>
          </a:p>
        </p:txBody>
      </p:sp>
      <p:pic>
        <p:nvPicPr>
          <p:cNvPr id="9" name="Picture 8" descr="pomelo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403" y="2293658"/>
            <a:ext cx="2499283" cy="24992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2243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乙</a:t>
            </a:r>
          </a:p>
        </p:txBody>
      </p:sp>
      <p:pic>
        <p:nvPicPr>
          <p:cNvPr id="11" name="Picture 10" descr="pomelo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007" y="2314883"/>
            <a:ext cx="2499283" cy="245683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5847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丙</a:t>
            </a:r>
          </a:p>
        </p:txBody>
      </p:sp>
      <p:pic>
        <p:nvPicPr>
          <p:cNvPr id="13" name="Picture 12" descr="pomelo_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6611" y="2446164"/>
            <a:ext cx="2499283" cy="219427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869451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丁</a:t>
            </a:r>
          </a:p>
        </p:txBody>
      </p:sp>
    </p:spTree>
    <p:extLst>
      <p:ext uri="{BB962C8B-B14F-4D97-AF65-F5344CB8AC3E}">
        <p14:creationId xmlns:p14="http://schemas.microsoft.com/office/powerpoint/2010/main" val="1063386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單元五　柚子數一數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柚子家族：哪一個不是柚子？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omelo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30860"/>
            <a:ext cx="2499283" cy="33676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F1F1F"/>
                </a:solidFill>
                <a:latin typeface="微軟正黑體"/>
              </a:rPr>
              <a:t>甲　文旦</a:t>
            </a:r>
          </a:p>
        </p:txBody>
      </p:sp>
      <p:pic>
        <p:nvPicPr>
          <p:cNvPr id="9" name="Picture 8" descr="pomelo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403" y="2065058"/>
            <a:ext cx="2499283" cy="24992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2243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F1F1F"/>
                </a:solidFill>
                <a:latin typeface="微軟正黑體"/>
              </a:rPr>
              <a:t>乙　白柚</a:t>
            </a:r>
          </a:p>
        </p:txBody>
      </p:sp>
      <p:pic>
        <p:nvPicPr>
          <p:cNvPr id="11" name="Picture 10" descr="pomelo_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007" y="2086283"/>
            <a:ext cx="2499283" cy="245683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5847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F1F1F"/>
                </a:solidFill>
                <a:latin typeface="微軟正黑體"/>
              </a:rPr>
              <a:t>丙　葡萄柚</a:t>
            </a:r>
          </a:p>
        </p:txBody>
      </p:sp>
      <p:sp>
        <p:nvSpPr>
          <p:cNvPr id="13" name="Oval 12"/>
          <p:cNvSpPr/>
          <p:nvPr/>
        </p:nvSpPr>
        <p:spPr>
          <a:xfrm>
            <a:off x="6141567" y="1371600"/>
            <a:ext cx="2682163" cy="4343400"/>
          </a:xfrm>
          <a:prstGeom prst="ellipse">
            <a:avLst/>
          </a:prstGeom>
          <a:noFill/>
          <a:ln w="8890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pomelo_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6611" y="2217564"/>
            <a:ext cx="2499283" cy="219427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869451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F1F1F"/>
                </a:solidFill>
                <a:latin typeface="微軟正黑體"/>
              </a:rPr>
              <a:t>丁　剝開的柚子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11277295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C0392B"/>
                </a:solidFill>
                <a:latin typeface="微軟正黑體"/>
              </a:rPr>
              <a:t>答案：丙 葡萄柚　｜文旦：尖尖小小、皮薄　白柚：圓圓大大、皮厚</a:t>
            </a:r>
          </a:p>
        </p:txBody>
      </p:sp>
    </p:spTree>
    <p:extLst>
      <p:ext uri="{BB962C8B-B14F-4D97-AF65-F5344CB8AC3E}">
        <p14:creationId xmlns:p14="http://schemas.microsoft.com/office/powerpoint/2010/main" val="621567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單元五　柚子數一數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剝柚子的步驟，排排看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eel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2293658"/>
            <a:ext cx="2499283" cy="24992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甲</a:t>
            </a:r>
          </a:p>
        </p:txBody>
      </p:sp>
      <p:pic>
        <p:nvPicPr>
          <p:cNvPr id="9" name="Picture 8" descr="peel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403" y="2293658"/>
            <a:ext cx="2499283" cy="24992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2243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乙</a:t>
            </a:r>
          </a:p>
        </p:txBody>
      </p:sp>
      <p:pic>
        <p:nvPicPr>
          <p:cNvPr id="11" name="Picture 10" descr="peel_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007" y="2293658"/>
            <a:ext cx="2499283" cy="24992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5847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丙</a:t>
            </a:r>
          </a:p>
        </p:txBody>
      </p:sp>
      <p:pic>
        <p:nvPicPr>
          <p:cNvPr id="13" name="Picture 12" descr="peel_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6611" y="2293658"/>
            <a:ext cx="2499283" cy="24992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869451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丁</a:t>
            </a:r>
          </a:p>
        </p:txBody>
      </p:sp>
    </p:spTree>
    <p:extLst>
      <p:ext uri="{BB962C8B-B14F-4D97-AF65-F5344CB8AC3E}">
        <p14:creationId xmlns:p14="http://schemas.microsoft.com/office/powerpoint/2010/main" val="2877151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單元五　柚子數一數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剝柚子的步驟，排排看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eel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" y="2065058"/>
            <a:ext cx="2499283" cy="24992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1F1F"/>
                </a:solidFill>
                <a:latin typeface="微軟正黑體"/>
              </a:rPr>
              <a:t>①　拿一顆柚子</a:t>
            </a:r>
          </a:p>
        </p:txBody>
      </p:sp>
      <p:pic>
        <p:nvPicPr>
          <p:cNvPr id="9" name="Picture 8" descr="peel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403" y="2065058"/>
            <a:ext cx="2499283" cy="24992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2243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1F1F"/>
                </a:solidFill>
                <a:latin typeface="微軟正黑體"/>
              </a:rPr>
              <a:t>②　頂端劃十字</a:t>
            </a:r>
          </a:p>
        </p:txBody>
      </p:sp>
      <p:pic>
        <p:nvPicPr>
          <p:cNvPr id="11" name="Picture 10" descr="peel_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007" y="2065058"/>
            <a:ext cx="2499283" cy="24992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5847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1F1F"/>
                </a:solidFill>
                <a:latin typeface="微軟正黑體"/>
              </a:rPr>
              <a:t>③　把皮剝下來</a:t>
            </a:r>
          </a:p>
        </p:txBody>
      </p:sp>
      <p:pic>
        <p:nvPicPr>
          <p:cNvPr id="13" name="Picture 12" descr="peel_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6611" y="2065058"/>
            <a:ext cx="2499283" cy="24992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869451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1F1F"/>
                </a:solidFill>
                <a:latin typeface="微軟正黑體"/>
              </a:rPr>
              <a:t>④　分成一瓣一瓣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5897880"/>
            <a:ext cx="11277295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C0392B"/>
                </a:solidFill>
                <a:latin typeface="微軟正黑體"/>
              </a:rPr>
              <a:t>答案：丙 → 乙 → 丁 → 甲</a:t>
            </a:r>
          </a:p>
        </p:txBody>
      </p:sp>
    </p:spTree>
    <p:extLst>
      <p:ext uri="{BB962C8B-B14F-4D97-AF65-F5344CB8AC3E}">
        <p14:creationId xmlns:p14="http://schemas.microsoft.com/office/powerpoint/2010/main" val="1107096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單元一　月亮變變變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中秋節的月亮是哪一個？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moon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829" y="1508760"/>
            <a:ext cx="2459225" cy="40690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甲</a:t>
            </a:r>
          </a:p>
        </p:txBody>
      </p:sp>
      <p:pic>
        <p:nvPicPr>
          <p:cNvPr id="9" name="Picture 8" descr="moon_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403" y="2296683"/>
            <a:ext cx="2499283" cy="24932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2243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乙</a:t>
            </a:r>
          </a:p>
        </p:txBody>
      </p:sp>
      <p:pic>
        <p:nvPicPr>
          <p:cNvPr id="11" name="Picture 10" descr="moon_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0693" y="1508760"/>
            <a:ext cx="2223912" cy="40690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5847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丙</a:t>
            </a:r>
          </a:p>
        </p:txBody>
      </p:sp>
      <p:pic>
        <p:nvPicPr>
          <p:cNvPr id="13" name="Picture 12" descr="hero_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6611" y="2303776"/>
            <a:ext cx="2499283" cy="247904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869451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丁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單元一　月亮變變變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中秋節的月亮是哪一個？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moon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56" y="1463040"/>
            <a:ext cx="2238171" cy="37033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甲</a:t>
            </a:r>
          </a:p>
        </p:txBody>
      </p:sp>
      <p:pic>
        <p:nvPicPr>
          <p:cNvPr id="9" name="Picture 8" descr="moon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403" y="2068083"/>
            <a:ext cx="2499283" cy="24932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2243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乙</a:t>
            </a:r>
          </a:p>
        </p:txBody>
      </p:sp>
      <p:sp>
        <p:nvSpPr>
          <p:cNvPr id="11" name="Oval 10"/>
          <p:cNvSpPr/>
          <p:nvPr/>
        </p:nvSpPr>
        <p:spPr>
          <a:xfrm>
            <a:off x="3367963" y="1371600"/>
            <a:ext cx="2682163" cy="4343400"/>
          </a:xfrm>
          <a:prstGeom prst="ellipse">
            <a:avLst/>
          </a:prstGeom>
          <a:noFill/>
          <a:ln w="8890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moon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644" y="1463040"/>
            <a:ext cx="2024010" cy="37033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95847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丙</a:t>
            </a:r>
          </a:p>
        </p:txBody>
      </p:sp>
      <p:pic>
        <p:nvPicPr>
          <p:cNvPr id="14" name="Picture 13" descr="hero_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6611" y="2075176"/>
            <a:ext cx="2499283" cy="247904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869451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11277295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C0392B"/>
                </a:solidFill>
                <a:latin typeface="微軟正黑體"/>
              </a:rPr>
              <a:t>答案：乙　滿月（農曆十五，月亮最圓）；丁是太陽，不是月亮喔！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單元一　月亮變變變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月亮長大了：從最細排到最圓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moon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296683"/>
            <a:ext cx="2499283" cy="24932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甲</a:t>
            </a:r>
          </a:p>
        </p:txBody>
      </p:sp>
      <p:pic>
        <p:nvPicPr>
          <p:cNvPr id="9" name="Picture 8" descr="moon_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432" y="1508760"/>
            <a:ext cx="2459225" cy="40690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2243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乙</a:t>
            </a:r>
          </a:p>
        </p:txBody>
      </p:sp>
      <p:pic>
        <p:nvPicPr>
          <p:cNvPr id="11" name="Picture 10" descr="moon_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007" y="1930721"/>
            <a:ext cx="2499283" cy="32251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5847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丙</a:t>
            </a:r>
          </a:p>
        </p:txBody>
      </p:sp>
      <p:pic>
        <p:nvPicPr>
          <p:cNvPr id="13" name="Picture 12" descr="moon_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297" y="1508760"/>
            <a:ext cx="2223912" cy="40690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869451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丁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單元一　月亮變變變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月亮長大了：從最細排到最圓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moon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56" y="1463040"/>
            <a:ext cx="2238171" cy="37033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①　眉月</a:t>
            </a:r>
          </a:p>
        </p:txBody>
      </p:sp>
      <p:pic>
        <p:nvPicPr>
          <p:cNvPr id="9" name="Picture 8" descr="moon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040" y="1463040"/>
            <a:ext cx="2024010" cy="37033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2243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②　半月</a:t>
            </a:r>
          </a:p>
        </p:txBody>
      </p:sp>
      <p:pic>
        <p:nvPicPr>
          <p:cNvPr id="11" name="Picture 10" descr="moon_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007" y="1702121"/>
            <a:ext cx="2499283" cy="32251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5847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③　凸月</a:t>
            </a:r>
          </a:p>
        </p:txBody>
      </p:sp>
      <p:pic>
        <p:nvPicPr>
          <p:cNvPr id="13" name="Picture 12" descr="moon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6611" y="2068083"/>
            <a:ext cx="2499283" cy="249323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869451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④　滿月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5897880"/>
            <a:ext cx="11277295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C0392B"/>
                </a:solidFill>
                <a:latin typeface="微軟正黑體"/>
              </a:rPr>
              <a:t>答案：乙 → 丁 → 丙 → 甲　（月亮一天一天長大，到十五最圓）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單元二　月餅大不同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哪一個是月餅？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notmoon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511755"/>
            <a:ext cx="2499283" cy="20630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甲</a:t>
            </a:r>
          </a:p>
        </p:txBody>
      </p:sp>
      <p:pic>
        <p:nvPicPr>
          <p:cNvPr id="9" name="Picture 8" descr="mooncake_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403" y="2324386"/>
            <a:ext cx="2499283" cy="243782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2243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乙</a:t>
            </a:r>
          </a:p>
        </p:txBody>
      </p:sp>
      <p:pic>
        <p:nvPicPr>
          <p:cNvPr id="11" name="Picture 10" descr="notmoon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007" y="2442491"/>
            <a:ext cx="2499283" cy="22016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5847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丙</a:t>
            </a:r>
          </a:p>
        </p:txBody>
      </p:sp>
      <p:pic>
        <p:nvPicPr>
          <p:cNvPr id="13" name="Picture 12" descr="notmoon_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6611" y="2646757"/>
            <a:ext cx="2499283" cy="1793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869451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丁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單元二　月餅大不同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哪一個是月餅？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notmoon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283155"/>
            <a:ext cx="2499283" cy="20630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甲　馬卡龍</a:t>
            </a:r>
          </a:p>
        </p:txBody>
      </p:sp>
      <p:pic>
        <p:nvPicPr>
          <p:cNvPr id="9" name="Picture 8" descr="mooncake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403" y="2095786"/>
            <a:ext cx="2499283" cy="243782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2243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乙　月餅</a:t>
            </a:r>
          </a:p>
        </p:txBody>
      </p:sp>
      <p:sp>
        <p:nvSpPr>
          <p:cNvPr id="11" name="Oval 10"/>
          <p:cNvSpPr/>
          <p:nvPr/>
        </p:nvSpPr>
        <p:spPr>
          <a:xfrm>
            <a:off x="3367963" y="1371600"/>
            <a:ext cx="2682163" cy="4343400"/>
          </a:xfrm>
          <a:prstGeom prst="ellipse">
            <a:avLst/>
          </a:prstGeom>
          <a:noFill/>
          <a:ln w="8890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notmoon_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007" y="2213891"/>
            <a:ext cx="2499283" cy="220161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95847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丙　車輪餅</a:t>
            </a:r>
          </a:p>
        </p:txBody>
      </p:sp>
      <p:pic>
        <p:nvPicPr>
          <p:cNvPr id="14" name="Picture 13" descr="notmoon_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6611" y="2418157"/>
            <a:ext cx="2499283" cy="17930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869451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丁　鳳梨酥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11277295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C0392B"/>
                </a:solidFill>
                <a:latin typeface="微軟正黑體"/>
              </a:rPr>
              <a:t>答案：乙　廣式月餅（上面有花紋）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單元二　月餅大不同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月餅家族：你吃過哪一種？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mooncake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324386"/>
            <a:ext cx="2499283" cy="24378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1F1F1F"/>
                </a:solidFill>
                <a:latin typeface="微軟正黑體"/>
              </a:rPr>
              <a:t>廣式月餅</a:t>
            </a:r>
          </a:p>
        </p:txBody>
      </p:sp>
      <p:pic>
        <p:nvPicPr>
          <p:cNvPr id="9" name="Picture 8" descr="mooncake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403" y="2356140"/>
            <a:ext cx="2499283" cy="237431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2243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1F1F1F"/>
                </a:solidFill>
                <a:latin typeface="微軟正黑體"/>
              </a:rPr>
              <a:t>台式綠豆椪</a:t>
            </a:r>
          </a:p>
        </p:txBody>
      </p:sp>
      <p:pic>
        <p:nvPicPr>
          <p:cNvPr id="11" name="Picture 10" descr="mooncake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007" y="2316847"/>
            <a:ext cx="2499283" cy="245290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5847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dirty="0" err="1">
                <a:solidFill>
                  <a:srgbClr val="1F1F1F"/>
                </a:solidFill>
                <a:latin typeface="微軟正黑體"/>
              </a:rPr>
              <a:t>蛋黃酥</a:t>
            </a:r>
            <a:endParaRPr sz="3000" b="1" dirty="0">
              <a:solidFill>
                <a:srgbClr val="1F1F1F"/>
              </a:solidFill>
              <a:latin typeface="微軟正黑體"/>
            </a:endParaRPr>
          </a:p>
        </p:txBody>
      </p:sp>
      <p:pic>
        <p:nvPicPr>
          <p:cNvPr id="15" name="Picture 12" descr="notmoon_2.png">
            <a:extLst>
              <a:ext uri="{FF2B5EF4-FFF2-40B4-BE49-F238E27FC236}">
                <a16:creationId xmlns:a16="http://schemas.microsoft.com/office/drawing/2014/main" id="{5778FD8D-DD96-081B-621E-AFD5E6F2BC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6611" y="2646757"/>
            <a:ext cx="2499283" cy="1793084"/>
          </a:xfrm>
          <a:prstGeom prst="rect">
            <a:avLst/>
          </a:prstGeom>
        </p:spPr>
      </p:pic>
      <p:sp>
        <p:nvSpPr>
          <p:cNvPr id="17" name="TextBox 11">
            <a:extLst>
              <a:ext uri="{FF2B5EF4-FFF2-40B4-BE49-F238E27FC236}">
                <a16:creationId xmlns:a16="http://schemas.microsoft.com/office/drawing/2014/main" id="{0590C195-6D65-9B42-0A2A-AA4465220D44}"/>
              </a:ext>
            </a:extLst>
          </p:cNvPr>
          <p:cNvSpPr txBox="1"/>
          <p:nvPr/>
        </p:nvSpPr>
        <p:spPr>
          <a:xfrm>
            <a:off x="8869757" y="5623560"/>
            <a:ext cx="2773603" cy="52341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zh-TW" altLang="en-US" sz="3000" b="1" dirty="0">
                <a:solidFill>
                  <a:srgbClr val="1F1F1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鳳梨酥</a:t>
            </a:r>
            <a:endParaRPr sz="3000" b="1" dirty="0">
              <a:solidFill>
                <a:srgbClr val="1F1F1F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單元二　月餅大不同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月餅切一切：算算看有幾塊？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40080" y="1463040"/>
            <a:ext cx="5212080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B9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309360" y="1463040"/>
            <a:ext cx="5212080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B9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1554480"/>
            <a:ext cx="5212080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一個月餅切一切，有幾塊？</a:t>
            </a:r>
          </a:p>
        </p:txBody>
      </p:sp>
      <p:pic>
        <p:nvPicPr>
          <p:cNvPr id="10" name="Picture 9" descr="hero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057" y="2194559"/>
            <a:ext cx="3450124" cy="35661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1554480"/>
            <a:ext cx="5212080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兩個月餅切一切，共幾塊？</a:t>
            </a:r>
          </a:p>
        </p:txBody>
      </p:sp>
      <p:pic>
        <p:nvPicPr>
          <p:cNvPr id="12" name="Picture 11" descr="hero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918" y="2651760"/>
            <a:ext cx="2300082" cy="2377440"/>
          </a:xfrm>
          <a:prstGeom prst="rect">
            <a:avLst/>
          </a:prstGeom>
        </p:spPr>
      </p:pic>
      <p:pic>
        <p:nvPicPr>
          <p:cNvPr id="13" name="Picture 12" descr="hero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9798" y="2651760"/>
            <a:ext cx="2300082" cy="23774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單元二　月餅大不同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月餅切一切：算算看有幾塊？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40080" y="1463040"/>
            <a:ext cx="5212080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B9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309360" y="1463040"/>
            <a:ext cx="5212080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B9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1554480"/>
            <a:ext cx="5212080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一個月餅切一切，有幾塊？</a:t>
            </a:r>
          </a:p>
        </p:txBody>
      </p:sp>
      <p:pic>
        <p:nvPicPr>
          <p:cNvPr id="10" name="Picture 9" descr="hero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131" y="2103120"/>
            <a:ext cx="2919336" cy="30175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0080" y="5212080"/>
            <a:ext cx="5212080" cy="6400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C0392B"/>
                </a:solidFill>
                <a:latin typeface="微軟正黑體"/>
              </a:rPr>
              <a:t>4 塊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9360" y="1554480"/>
            <a:ext cx="5212080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兩個月餅切一切，共幾塊？</a:t>
            </a:r>
          </a:p>
        </p:txBody>
      </p:sp>
      <p:pic>
        <p:nvPicPr>
          <p:cNvPr id="13" name="Picture 12" descr="hero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823" y="2468880"/>
            <a:ext cx="2123153" cy="2194560"/>
          </a:xfrm>
          <a:prstGeom prst="rect">
            <a:avLst/>
          </a:prstGeom>
        </p:spPr>
      </p:pic>
      <p:pic>
        <p:nvPicPr>
          <p:cNvPr id="14" name="Picture 13" descr="hero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8263" y="2468880"/>
            <a:ext cx="2123153" cy="21945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309360" y="5212080"/>
            <a:ext cx="5212080" cy="6400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C0392B"/>
                </a:solidFill>
                <a:latin typeface="微軟正黑體"/>
              </a:rPr>
              <a:t>4 ＋ 4 ＝ 8 塊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單元三　玉兔找找看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哪些是兔子？（第 1 級）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rabbit_lv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59" y="1371600"/>
            <a:ext cx="8723376" cy="484632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單元三　玉兔找找看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哪些是兔子？（第 1 級）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rabbit_lv1_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159" y="1371600"/>
            <a:ext cx="8723376" cy="48463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6126480"/>
            <a:ext cx="112772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C0392B"/>
                </a:solidFill>
                <a:latin typeface="微軟正黑體"/>
              </a:rPr>
              <a:t>答案：4 隻兔子（耳朵長長的就是牠）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單元三　玉兔找找看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月亮上有幾隻兔子？（第 2 級）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rabbit_lv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59" y="1371600"/>
            <a:ext cx="8723376" cy="484632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單元三　玉兔找找看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月亮上有幾隻兔子？（第 2 級）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rabbit_lv2_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159" y="1371600"/>
            <a:ext cx="8723376" cy="48463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6126480"/>
            <a:ext cx="112772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C0392B"/>
                </a:solidFill>
                <a:latin typeface="微軟正黑體"/>
              </a:rPr>
              <a:t>答案：7 隻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單元三　玉兔找找看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哪兩隻兔子不一樣？（第 3 級）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rabbit_lv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59" y="1371600"/>
            <a:ext cx="8723376" cy="484632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單元三　玉兔找找看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哪兩隻兔子不一樣？（第 3 級）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rabbit_lv3_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159" y="1371600"/>
            <a:ext cx="8723376" cy="48463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6126480"/>
            <a:ext cx="112772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C0392B"/>
                </a:solidFill>
                <a:latin typeface="微軟正黑體"/>
              </a:rPr>
              <a:t>答案：一隻灰色的、一隻面向右邊的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單元四　后羿射日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很久以前，天上有幾個太陽？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suns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597" y="1371600"/>
            <a:ext cx="9182501" cy="484632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單元四　后羿射日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很久以前，天上有幾個太陽？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suns10_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597" y="1371600"/>
            <a:ext cx="9182501" cy="48463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6126480"/>
            <a:ext cx="112772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C0392B"/>
                </a:solidFill>
                <a:latin typeface="微軟正黑體"/>
              </a:rPr>
              <a:t>答案：10 個太陽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單元四　后羿射日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 dirty="0" err="1">
                <a:solidFill>
                  <a:srgbClr val="6E6B3F"/>
                </a:solidFill>
                <a:latin typeface="微軟正黑體"/>
              </a:rPr>
              <a:t>教案設計：施昱廷</a:t>
            </a:r>
            <a:r>
              <a:rPr sz="1400" b="0" dirty="0">
                <a:solidFill>
                  <a:srgbClr val="6E6B3F"/>
                </a:solidFill>
                <a:latin typeface="微軟正黑體"/>
              </a:rPr>
              <a:t> </a:t>
            </a:r>
            <a:r>
              <a:rPr sz="1400" b="0" dirty="0" err="1">
                <a:solidFill>
                  <a:srgbClr val="6E6B3F"/>
                </a:solidFill>
                <a:latin typeface="微軟正黑體"/>
              </a:rPr>
              <a:t>職能治療師</a:t>
            </a:r>
            <a:endParaRPr sz="1400" b="0" dirty="0">
              <a:solidFill>
                <a:srgbClr val="6E6B3F"/>
              </a:solidFill>
              <a:latin typeface="微軟正黑體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后羿射下 9 個，天上還剩幾個？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suns_sho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479" y="1371600"/>
            <a:ext cx="8662736" cy="4572000"/>
          </a:xfrm>
          <a:prstGeom prst="rect">
            <a:avLst/>
          </a:prstGeom>
        </p:spPr>
      </p:pic>
      <p:pic>
        <p:nvPicPr>
          <p:cNvPr id="8" name="Picture 7" descr="hero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47" y="4023360"/>
            <a:ext cx="1897744" cy="237744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單元四　后羿射日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后羿射下 9 個，天上還剩幾個？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suns_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479" y="1371600"/>
            <a:ext cx="8662736" cy="4572000"/>
          </a:xfrm>
          <a:prstGeom prst="rect">
            <a:avLst/>
          </a:prstGeom>
        </p:spPr>
      </p:pic>
      <p:pic>
        <p:nvPicPr>
          <p:cNvPr id="8" name="Picture 7" descr="hero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7" y="4023360"/>
            <a:ext cx="1897744" cy="23774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35040"/>
            <a:ext cx="11277295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C0392B"/>
                </a:solidFill>
                <a:latin typeface="微軟正黑體"/>
              </a:rPr>
              <a:t>答案：10 － 9 ＝ 1 個　（就是現在天上那一個！）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單元四　后羿射日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嫦娥奔月：故事排順序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change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2293658"/>
            <a:ext cx="2499283" cy="24992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甲</a:t>
            </a:r>
          </a:p>
        </p:txBody>
      </p:sp>
      <p:pic>
        <p:nvPicPr>
          <p:cNvPr id="9" name="Picture 8" descr="change_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403" y="2293658"/>
            <a:ext cx="2499283" cy="24992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2243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乙</a:t>
            </a:r>
          </a:p>
        </p:txBody>
      </p:sp>
      <p:pic>
        <p:nvPicPr>
          <p:cNvPr id="11" name="Picture 10" descr="change_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007" y="2293658"/>
            <a:ext cx="2499283" cy="24992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5847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丙</a:t>
            </a:r>
          </a:p>
        </p:txBody>
      </p:sp>
      <p:pic>
        <p:nvPicPr>
          <p:cNvPr id="13" name="Picture 12" descr="change_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6611" y="2293658"/>
            <a:ext cx="2499283" cy="24992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869451" y="562356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1F1F1F"/>
                </a:solidFill>
                <a:latin typeface="微軟正黑體"/>
              </a:rPr>
              <a:t>丁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單元四　后羿射日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嫦娥奔月：故事排順序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chan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" y="2065058"/>
            <a:ext cx="2499283" cy="24992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1F1F"/>
                </a:solidFill>
                <a:latin typeface="微軟正黑體"/>
              </a:rPr>
              <a:t>①　后羿射日</a:t>
            </a:r>
          </a:p>
        </p:txBody>
      </p:sp>
      <p:pic>
        <p:nvPicPr>
          <p:cNvPr id="9" name="Picture 8" descr="change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403" y="2065058"/>
            <a:ext cx="2499283" cy="24992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2243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1F1F"/>
                </a:solidFill>
                <a:latin typeface="微軟正黑體"/>
              </a:rPr>
              <a:t>②　王母賜藥</a:t>
            </a:r>
          </a:p>
        </p:txBody>
      </p:sp>
      <p:pic>
        <p:nvPicPr>
          <p:cNvPr id="11" name="Picture 10" descr="change_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007" y="2065058"/>
            <a:ext cx="2499283" cy="24992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5847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1F1F"/>
                </a:solidFill>
                <a:latin typeface="微軟正黑體"/>
              </a:rPr>
              <a:t>③　嫦娥吞藥</a:t>
            </a:r>
          </a:p>
        </p:txBody>
      </p:sp>
      <p:pic>
        <p:nvPicPr>
          <p:cNvPr id="13" name="Picture 12" descr="change_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6611" y="2065058"/>
            <a:ext cx="2499283" cy="24992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869451" y="5212080"/>
            <a:ext cx="2773603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1F1F"/>
                </a:solidFill>
                <a:latin typeface="微軟正黑體"/>
              </a:rPr>
              <a:t>④　飛上月亮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5897880"/>
            <a:ext cx="11277295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C0392B"/>
                </a:solidFill>
                <a:latin typeface="微軟正黑體"/>
              </a:rPr>
              <a:t>答案：乙 → 丁 → 甲 → 丙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單元六　中秋烤肉大會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烤肉要準備什麼？哪些用不到？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bbq1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720" y="1463040"/>
            <a:ext cx="456508" cy="173735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324612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①</a:t>
            </a:r>
          </a:p>
        </p:txBody>
      </p:sp>
      <p:pic>
        <p:nvPicPr>
          <p:cNvPr id="9" name="Picture 8" descr="silly_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349" y="1463040"/>
            <a:ext cx="516348" cy="17373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36749" y="324612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②</a:t>
            </a:r>
          </a:p>
        </p:txBody>
      </p:sp>
      <p:pic>
        <p:nvPicPr>
          <p:cNvPr id="11" name="Picture 10" descr="bbq1_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5392" y="1463040"/>
            <a:ext cx="661361" cy="173735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16298" y="324612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③</a:t>
            </a:r>
          </a:p>
        </p:txBody>
      </p:sp>
      <p:pic>
        <p:nvPicPr>
          <p:cNvPr id="13" name="Picture 12" descr="bbq2_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3007" y="1488569"/>
            <a:ext cx="1605229" cy="168630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5847" y="324612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④</a:t>
            </a:r>
          </a:p>
        </p:txBody>
      </p:sp>
      <p:pic>
        <p:nvPicPr>
          <p:cNvPr id="15" name="Picture 14" descr="silly_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4661" y="1463040"/>
            <a:ext cx="1601020" cy="173736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975396" y="324612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⑤</a:t>
            </a:r>
          </a:p>
        </p:txBody>
      </p:sp>
      <p:pic>
        <p:nvPicPr>
          <p:cNvPr id="17" name="Picture 16" descr="bbq1_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52035" y="1463040"/>
            <a:ext cx="1085370" cy="17373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854946" y="324612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⑥</a:t>
            </a:r>
          </a:p>
        </p:txBody>
      </p:sp>
      <p:pic>
        <p:nvPicPr>
          <p:cNvPr id="19" name="Picture 18" descr="bbq2_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360" y="4203380"/>
            <a:ext cx="1605229" cy="11029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57200" y="566928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⑦</a:t>
            </a:r>
          </a:p>
        </p:txBody>
      </p:sp>
      <p:pic>
        <p:nvPicPr>
          <p:cNvPr id="21" name="Picture 20" descr="silly_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07569" y="3886200"/>
            <a:ext cx="337908" cy="173735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336749" y="566928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⑧</a:t>
            </a:r>
          </a:p>
        </p:txBody>
      </p:sp>
      <p:pic>
        <p:nvPicPr>
          <p:cNvPr id="23" name="Picture 22" descr="bbq1_4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12401" y="3886200"/>
            <a:ext cx="1287343" cy="173735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216298" y="566928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⑨</a:t>
            </a:r>
          </a:p>
        </p:txBody>
      </p:sp>
      <p:pic>
        <p:nvPicPr>
          <p:cNvPr id="25" name="Picture 24" descr="bbq2_4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3007" y="4170888"/>
            <a:ext cx="1605229" cy="116798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095847" y="566928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⑩</a:t>
            </a:r>
          </a:p>
        </p:txBody>
      </p:sp>
      <p:pic>
        <p:nvPicPr>
          <p:cNvPr id="27" name="Picture 26" descr="silly_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72336" y="3886200"/>
            <a:ext cx="1485670" cy="173735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975396" y="566928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⑪</a:t>
            </a:r>
          </a:p>
        </p:txBody>
      </p:sp>
      <p:pic>
        <p:nvPicPr>
          <p:cNvPr id="29" name="Picture 28" descr="bbq2_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47956" y="3886200"/>
            <a:ext cx="693528" cy="173735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854946" y="566928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⑫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單元六　中秋烤肉大會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烤肉要準備什麼？哪些用不到？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bbq1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747" y="1463040"/>
            <a:ext cx="408455" cy="15544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306324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F1F1F"/>
                </a:solidFill>
                <a:latin typeface="微軟正黑體"/>
              </a:rPr>
              <a:t>香腸</a:t>
            </a:r>
          </a:p>
        </p:txBody>
      </p:sp>
      <p:pic>
        <p:nvPicPr>
          <p:cNvPr id="9" name="Picture 8" descr="silly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525" y="1463040"/>
            <a:ext cx="461995" cy="15544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36749" y="306324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F1F1F"/>
                </a:solidFill>
                <a:latin typeface="微軟正黑體"/>
              </a:rPr>
              <a:t>雨傘</a:t>
            </a:r>
          </a:p>
        </p:txBody>
      </p:sp>
      <p:pic>
        <p:nvPicPr>
          <p:cNvPr id="11" name="Picture 10" descr="bbq1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200" y="1463040"/>
            <a:ext cx="591744" cy="15544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16298" y="306324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F1F1F"/>
                </a:solidFill>
                <a:latin typeface="微軟正黑體"/>
              </a:rPr>
              <a:t>玉米</a:t>
            </a:r>
          </a:p>
        </p:txBody>
      </p:sp>
      <p:pic>
        <p:nvPicPr>
          <p:cNvPr id="13" name="Picture 12" descr="bbq2_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5749" y="1463040"/>
            <a:ext cx="1479745" cy="15544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5847" y="306324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F1F1F"/>
                </a:solidFill>
                <a:latin typeface="微軟正黑體"/>
              </a:rPr>
              <a:t>吐司</a:t>
            </a:r>
          </a:p>
        </p:txBody>
      </p:sp>
      <p:pic>
        <p:nvPicPr>
          <p:cNvPr id="15" name="Picture 14" descr="silly_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8925" y="1463040"/>
            <a:ext cx="1432491" cy="155448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975396" y="306324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F1F1F"/>
                </a:solidFill>
                <a:latin typeface="微軟正黑體"/>
              </a:rPr>
              <a:t>拖鞋</a:t>
            </a:r>
          </a:p>
        </p:txBody>
      </p:sp>
      <p:pic>
        <p:nvPicPr>
          <p:cNvPr id="17" name="Picture 16" descr="bbq1_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09160" y="1463040"/>
            <a:ext cx="971121" cy="155448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854946" y="306324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F1F1F"/>
                </a:solidFill>
                <a:latin typeface="微軟正黑體"/>
              </a:rPr>
              <a:t>甜不辣</a:t>
            </a:r>
          </a:p>
        </p:txBody>
      </p:sp>
      <p:pic>
        <p:nvPicPr>
          <p:cNvPr id="19" name="Picture 18" descr="bbq2_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" y="3929060"/>
            <a:ext cx="1605229" cy="11029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57200" y="530352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F1F1F"/>
                </a:solidFill>
                <a:latin typeface="微軟正黑體"/>
              </a:rPr>
              <a:t>木炭</a:t>
            </a:r>
          </a:p>
        </p:txBody>
      </p:sp>
      <p:pic>
        <p:nvPicPr>
          <p:cNvPr id="21" name="Picture 20" descr="silly_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5354" y="3703320"/>
            <a:ext cx="302339" cy="155448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336749" y="530352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F1F1F"/>
                </a:solidFill>
                <a:latin typeface="微軟正黑體"/>
              </a:rPr>
              <a:t>牙刷</a:t>
            </a:r>
          </a:p>
        </p:txBody>
      </p:sp>
      <p:pic>
        <p:nvPicPr>
          <p:cNvPr id="23" name="Picture 22" descr="bbq1_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80156" y="3703320"/>
            <a:ext cx="1151833" cy="155448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216298" y="530352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F1F1F"/>
                </a:solidFill>
                <a:latin typeface="微軟正黑體"/>
              </a:rPr>
              <a:t>青椒</a:t>
            </a:r>
          </a:p>
        </p:txBody>
      </p:sp>
      <p:pic>
        <p:nvPicPr>
          <p:cNvPr id="25" name="Picture 24" descr="bbq2_4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3007" y="3896568"/>
            <a:ext cx="1605229" cy="116798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095847" y="530352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F1F1F"/>
                </a:solidFill>
                <a:latin typeface="微軟正黑體"/>
              </a:rPr>
              <a:t>烤肉架</a:t>
            </a:r>
          </a:p>
        </p:txBody>
      </p:sp>
      <p:pic>
        <p:nvPicPr>
          <p:cNvPr id="27" name="Picture 26" descr="silly_4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50529" y="3703320"/>
            <a:ext cx="1329283" cy="155448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975396" y="530352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F1F1F"/>
                </a:solidFill>
                <a:latin typeface="微軟正黑體"/>
              </a:rPr>
              <a:t>圍巾</a:t>
            </a:r>
          </a:p>
        </p:txBody>
      </p:sp>
      <p:pic>
        <p:nvPicPr>
          <p:cNvPr id="29" name="Picture 28" descr="bbq2_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84457" y="3703320"/>
            <a:ext cx="620525" cy="155448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854946" y="5303520"/>
            <a:ext cx="1879549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F1F1F"/>
                </a:solidFill>
                <a:latin typeface="微軟正黑體"/>
              </a:rPr>
              <a:t>烤肉醬</a:t>
            </a:r>
          </a:p>
        </p:txBody>
      </p:sp>
      <p:sp>
        <p:nvSpPr>
          <p:cNvPr id="31" name="Oval 30"/>
          <p:cNvSpPr/>
          <p:nvPr/>
        </p:nvSpPr>
        <p:spPr>
          <a:xfrm>
            <a:off x="2382469" y="1371600"/>
            <a:ext cx="1788109" cy="2194560"/>
          </a:xfrm>
          <a:prstGeom prst="ellipse">
            <a:avLst/>
          </a:prstGeom>
          <a:noFill/>
          <a:ln w="8890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2382469" y="3611880"/>
            <a:ext cx="1788109" cy="2194560"/>
          </a:xfrm>
          <a:prstGeom prst="ellipse">
            <a:avLst/>
          </a:prstGeom>
          <a:noFill/>
          <a:ln w="8890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8021116" y="3611880"/>
            <a:ext cx="1788109" cy="2194560"/>
          </a:xfrm>
          <a:prstGeom prst="ellipse">
            <a:avLst/>
          </a:prstGeom>
          <a:noFill/>
          <a:ln w="8890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457200" y="5943600"/>
            <a:ext cx="11277295" cy="39369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dirty="0">
                <a:solidFill>
                  <a:srgbClr val="C0392B"/>
                </a:solidFill>
                <a:latin typeface="微軟正黑體"/>
              </a:rPr>
              <a:t>用不到的：雨傘、牙刷、圍巾（</a:t>
            </a:r>
            <a:r>
              <a:rPr lang="en-US" sz="2200" b="1" dirty="0">
                <a:solidFill>
                  <a:srgbClr val="C0392B"/>
                </a:solidFill>
                <a:latin typeface="微軟正黑體"/>
              </a:rPr>
              <a:t>3</a:t>
            </a:r>
            <a:r>
              <a:rPr sz="2200" b="1" dirty="0">
                <a:solidFill>
                  <a:srgbClr val="C0392B"/>
                </a:solidFill>
                <a:latin typeface="微軟正黑體"/>
              </a:rPr>
              <a:t> </a:t>
            </a:r>
            <a:r>
              <a:rPr sz="2200" b="1" dirty="0" err="1">
                <a:solidFill>
                  <a:srgbClr val="C0392B"/>
                </a:solidFill>
                <a:latin typeface="微軟正黑體"/>
              </a:rPr>
              <a:t>樣</a:t>
            </a:r>
            <a:r>
              <a:rPr sz="2200" b="1" dirty="0">
                <a:solidFill>
                  <a:srgbClr val="C0392B"/>
                </a:solidFill>
                <a:latin typeface="微軟正黑體"/>
              </a:rPr>
              <a:t>）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單元六　中秋烤肉大會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這些食物，是哪個節日吃的？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mooncake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049" y="1463040"/>
            <a:ext cx="1781158" cy="1737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" y="3246120"/>
            <a:ext cx="3576218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F1F1F"/>
                </a:solidFill>
                <a:latin typeface="微軟正黑體"/>
              </a:rPr>
              <a:t>月餅</a:t>
            </a:r>
          </a:p>
        </p:txBody>
      </p:sp>
      <p:pic>
        <p:nvPicPr>
          <p:cNvPr id="9" name="Picture 8" descr="festival_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929" y="1463040"/>
            <a:ext cx="1883835" cy="17373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07738" y="3246120"/>
            <a:ext cx="3576218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F1F1F"/>
                </a:solidFill>
                <a:latin typeface="微軟正黑體"/>
              </a:rPr>
              <a:t>粽子</a:t>
            </a:r>
          </a:p>
        </p:txBody>
      </p:sp>
      <p:pic>
        <p:nvPicPr>
          <p:cNvPr id="11" name="Picture 10" descr="pomelo_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3386" y="1463040"/>
            <a:ext cx="1737360" cy="17373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883956" y="3246120"/>
            <a:ext cx="3576218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F1F1F"/>
                </a:solidFill>
                <a:latin typeface="微軟正黑體"/>
              </a:rPr>
              <a:t>柚子</a:t>
            </a:r>
          </a:p>
        </p:txBody>
      </p:sp>
      <p:pic>
        <p:nvPicPr>
          <p:cNvPr id="13" name="Picture 12" descr="festival_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5428" y="3886200"/>
            <a:ext cx="1828400" cy="173735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31520" y="5669280"/>
            <a:ext cx="3576218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F1F1F"/>
                </a:solidFill>
                <a:latin typeface="微軟正黑體"/>
              </a:rPr>
              <a:t>湯圓</a:t>
            </a:r>
          </a:p>
        </p:txBody>
      </p:sp>
      <p:pic>
        <p:nvPicPr>
          <p:cNvPr id="15" name="Picture 14" descr="festival_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9383" y="3886200"/>
            <a:ext cx="412928" cy="173735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07738" y="5669280"/>
            <a:ext cx="3576218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F1F1F"/>
                </a:solidFill>
                <a:latin typeface="微軟正黑體"/>
              </a:rPr>
              <a:t>烤肉</a:t>
            </a:r>
          </a:p>
        </p:txBody>
      </p:sp>
      <p:pic>
        <p:nvPicPr>
          <p:cNvPr id="17" name="Picture 16" descr="festival_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8438" y="3886200"/>
            <a:ext cx="2227255" cy="173735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883956" y="5669280"/>
            <a:ext cx="3576218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F1F1F"/>
                </a:solidFill>
                <a:latin typeface="微軟正黑體"/>
              </a:rPr>
              <a:t>年糕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單元六　中秋烤肉大會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這些食物，是哪個節日吃的？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mooncak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794" y="1463040"/>
            <a:ext cx="1593668" cy="15544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" y="3063240"/>
            <a:ext cx="3576218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月餅：中秋節</a:t>
            </a:r>
          </a:p>
        </p:txBody>
      </p:sp>
      <p:pic>
        <p:nvPicPr>
          <p:cNvPr id="9" name="Picture 8" descr="festival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3079" y="1463040"/>
            <a:ext cx="1685536" cy="15544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07738" y="3063240"/>
            <a:ext cx="3576218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粽子：端午節</a:t>
            </a:r>
          </a:p>
        </p:txBody>
      </p:sp>
      <p:pic>
        <p:nvPicPr>
          <p:cNvPr id="11" name="Picture 10" descr="pomelo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4826" y="1463040"/>
            <a:ext cx="1554480" cy="15544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883956" y="3063240"/>
            <a:ext cx="3576218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柚子：中秋節</a:t>
            </a:r>
          </a:p>
        </p:txBody>
      </p:sp>
      <p:pic>
        <p:nvPicPr>
          <p:cNvPr id="13" name="Picture 12" descr="festival_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660" y="3703320"/>
            <a:ext cx="1635937" cy="15544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31520" y="5303520"/>
            <a:ext cx="3576218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湯圓：元宵節</a:t>
            </a:r>
          </a:p>
        </p:txBody>
      </p:sp>
      <p:pic>
        <p:nvPicPr>
          <p:cNvPr id="15" name="Picture 14" descr="festival_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116" y="3703320"/>
            <a:ext cx="369462" cy="155448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07738" y="5303520"/>
            <a:ext cx="3576218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烤肉：中秋節</a:t>
            </a:r>
          </a:p>
        </p:txBody>
      </p:sp>
      <p:pic>
        <p:nvPicPr>
          <p:cNvPr id="17" name="Picture 16" descr="festival_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5662" y="3703320"/>
            <a:ext cx="1992807" cy="155448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883956" y="5303520"/>
            <a:ext cx="3576218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1F1F"/>
                </a:solidFill>
                <a:latin typeface="微軟正黑體"/>
              </a:rPr>
              <a:t>年糕：過年</a:t>
            </a:r>
          </a:p>
        </p:txBody>
      </p:sp>
      <p:sp>
        <p:nvSpPr>
          <p:cNvPr id="19" name="Oval 18"/>
          <p:cNvSpPr/>
          <p:nvPr/>
        </p:nvSpPr>
        <p:spPr>
          <a:xfrm>
            <a:off x="777240" y="1371600"/>
            <a:ext cx="3484778" cy="2194560"/>
          </a:xfrm>
          <a:prstGeom prst="ellipse">
            <a:avLst/>
          </a:prstGeom>
          <a:noFill/>
          <a:ln w="8890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7929676" y="1371600"/>
            <a:ext cx="3484778" cy="2194560"/>
          </a:xfrm>
          <a:prstGeom prst="ellipse">
            <a:avLst/>
          </a:prstGeom>
          <a:noFill/>
          <a:ln w="8890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4353458" y="3611880"/>
            <a:ext cx="3484778" cy="2194560"/>
          </a:xfrm>
          <a:prstGeom prst="ellipse">
            <a:avLst/>
          </a:prstGeom>
          <a:noFill/>
          <a:ln w="8890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7200" y="5943600"/>
            <a:ext cx="112772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C0392B"/>
                </a:solidFill>
                <a:latin typeface="微軟正黑體"/>
              </a:rPr>
              <a:t>中秋節：月餅、柚子、烤肉　｜　端午：粽子　元宵：湯圓　過年：年糕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單元七　中秋節的味道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1277295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小時候的中秋節，你們家怎麼過？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167" y="1170432"/>
            <a:ext cx="4023360" cy="82296"/>
          </a:xfrm>
          <a:prstGeom prst="rect">
            <a:avLst/>
          </a:prstGeom>
          <a:solidFill>
            <a:srgbClr val="6E6B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fami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1371600"/>
            <a:ext cx="7406640" cy="493776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8503920" y="1463040"/>
            <a:ext cx="3291840" cy="4754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B9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0" y="1600200"/>
            <a:ext cx="2926080" cy="44805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6E6B3F"/>
                </a:solidFill>
                <a:latin typeface="微軟正黑體"/>
              </a:rPr>
              <a:t>聊聊看</a:t>
            </a:r>
          </a:p>
          <a:p>
            <a:pPr algn="l">
              <a:lnSpc>
                <a:spcPct val="115000"/>
              </a:lnSpc>
            </a:pPr>
            <a:endParaRPr sz="2600" b="1">
              <a:solidFill>
                <a:srgbClr val="6E6B3F"/>
              </a:solidFill>
              <a:latin typeface="微軟正黑體"/>
            </a:endParaRPr>
          </a:p>
          <a:p>
            <a:pPr algn="l">
              <a:lnSpc>
                <a:spcPct val="115000"/>
              </a:lnSpc>
            </a:pPr>
            <a:r>
              <a:rPr sz="2000" b="0">
                <a:solidFill>
                  <a:srgbClr val="1F1F1F"/>
                </a:solidFill>
                <a:latin typeface="微軟正黑體"/>
              </a:rPr>
              <a:t>🌕 有拜月娘嗎？拜什麼？</a:t>
            </a:r>
          </a:p>
          <a:p>
            <a:pPr algn="l">
              <a:lnSpc>
                <a:spcPct val="115000"/>
              </a:lnSpc>
            </a:pPr>
            <a:endParaRPr sz="2000" b="0">
              <a:solidFill>
                <a:srgbClr val="1F1F1F"/>
              </a:solidFill>
              <a:latin typeface="微軟正黑體"/>
            </a:endParaRPr>
          </a:p>
          <a:p>
            <a:pPr algn="l">
              <a:lnSpc>
                <a:spcPct val="115000"/>
              </a:lnSpc>
            </a:pPr>
            <a:r>
              <a:rPr sz="2000" b="0">
                <a:solidFill>
                  <a:srgbClr val="1F1F1F"/>
                </a:solidFill>
                <a:latin typeface="微軟正黑體"/>
              </a:rPr>
              <a:t>🍊 戴過柚子帽嗎？</a:t>
            </a:r>
          </a:p>
          <a:p>
            <a:pPr algn="l">
              <a:lnSpc>
                <a:spcPct val="115000"/>
              </a:lnSpc>
            </a:pPr>
            <a:endParaRPr sz="2000" b="0">
              <a:solidFill>
                <a:srgbClr val="1F1F1F"/>
              </a:solidFill>
              <a:latin typeface="微軟正黑體"/>
            </a:endParaRPr>
          </a:p>
          <a:p>
            <a:pPr algn="l">
              <a:lnSpc>
                <a:spcPct val="115000"/>
              </a:lnSpc>
            </a:pPr>
            <a:r>
              <a:rPr sz="2000" b="0">
                <a:solidFill>
                  <a:srgbClr val="1F1F1F"/>
                </a:solidFill>
                <a:latin typeface="微軟正黑體"/>
              </a:rPr>
              <a:t>🏮 提過燈籠嗎？什麼做的？</a:t>
            </a:r>
          </a:p>
          <a:p>
            <a:pPr algn="l">
              <a:lnSpc>
                <a:spcPct val="115000"/>
              </a:lnSpc>
            </a:pPr>
            <a:endParaRPr sz="2000" b="0">
              <a:solidFill>
                <a:srgbClr val="1F1F1F"/>
              </a:solidFill>
              <a:latin typeface="微軟正黑體"/>
            </a:endParaRPr>
          </a:p>
          <a:p>
            <a:pPr algn="l">
              <a:lnSpc>
                <a:spcPct val="115000"/>
              </a:lnSpc>
            </a:pPr>
            <a:r>
              <a:rPr sz="2000" b="0">
                <a:solidFill>
                  <a:srgbClr val="1F1F1F"/>
                </a:solidFill>
                <a:latin typeface="微軟正黑體"/>
              </a:rPr>
              <a:t>🎵 會唱哪首跟月亮有關的歌？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6E6B3F"/>
                </a:solidFill>
                <a:latin typeface="微軟正黑體"/>
              </a:rPr>
              <a:t>教案設計：施昱廷 職能治療師</a:t>
            </a:r>
          </a:p>
        </p:txBody>
      </p:sp>
      <p:pic>
        <p:nvPicPr>
          <p:cNvPr id="5" name="Picture 4" descr="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4898"/>
            <a:ext cx="12191695" cy="8127796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31520" y="457200"/>
            <a:ext cx="6949440" cy="2011680"/>
          </a:xfrm>
          <a:prstGeom prst="roundRect">
            <a:avLst>
              <a:gd name="adj" fmla="val 12000"/>
            </a:avLst>
          </a:prstGeom>
          <a:solidFill>
            <a:srgbClr val="F4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548640"/>
            <a:ext cx="6583680" cy="10058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5400" b="1">
                <a:solidFill>
                  <a:srgbClr val="4E3B2B"/>
                </a:solidFill>
                <a:latin typeface="微軟正黑體"/>
              </a:rPr>
              <a:t>祝大家中秋節快樂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600200"/>
            <a:ext cx="6583680" cy="7315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0">
                <a:solidFill>
                  <a:srgbClr val="6E6B3F"/>
                </a:solidFill>
                <a:latin typeface="微軟正黑體"/>
              </a:rPr>
              <a:t>月圓　人圓　事事圓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39535" y="6400800"/>
            <a:ext cx="54864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FFFFFF"/>
                </a:solidFill>
                <a:latin typeface="微軟正黑體"/>
              </a:rPr>
              <a:t>教案設計：施昱廷 職能治療師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2661</TotalTime>
  <Words>965</Words>
  <Application>Microsoft Macintosh PowerPoint</Application>
  <PresentationFormat>寬螢幕</PresentationFormat>
  <Paragraphs>252</Paragraphs>
  <Slides>37</Slides>
  <Notes>19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37</vt:i4>
      </vt:variant>
    </vt:vector>
  </HeadingPairs>
  <TitlesOfParts>
    <vt:vector size="43" baseType="lpstr">
      <vt:lpstr>微軟正黑體</vt:lpstr>
      <vt:lpstr>微軟正黑體</vt:lpstr>
      <vt:lpstr>Aptos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昱廷 施</cp:lastModifiedBy>
  <cp:revision>3</cp:revision>
  <dcterms:created xsi:type="dcterms:W3CDTF">2013-01-27T09:14:16Z</dcterms:created>
  <dcterms:modified xsi:type="dcterms:W3CDTF">2026-09-19T02:03:15Z</dcterms:modified>
  <cp:category/>
</cp:coreProperties>
</file>